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14"/>
  </p:notesMasterIdLst>
  <p:sldIdLst>
    <p:sldId id="256" r:id="rId2"/>
    <p:sldId id="285" r:id="rId3"/>
    <p:sldId id="276" r:id="rId4"/>
    <p:sldId id="287" r:id="rId5"/>
    <p:sldId id="288" r:id="rId6"/>
    <p:sldId id="286" r:id="rId7"/>
    <p:sldId id="289" r:id="rId8"/>
    <p:sldId id="290" r:id="rId9"/>
    <p:sldId id="291" r:id="rId10"/>
    <p:sldId id="282" r:id="rId11"/>
    <p:sldId id="283" r:id="rId12"/>
    <p:sldId id="259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B957E-CA9B-4F4B-986C-11616CD0CE6B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37B6F-A97F-428F-B352-460096740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37B6F-A97F-428F-B352-460096740BA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F40B6-E797-4E10-9B96-8D433F1F9230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EBDAC-18F1-40B0-853F-4342905EB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1C130-1FB8-481D-985B-166251CAA8A3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7747A-E291-415A-AE45-0CAF2934E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CF236-76A6-4BF2-94B5-8A68726BD013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C4257-64BD-484E-8065-5B5F8B3F5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56819-558F-4E81-88CB-5FE6AB5977FD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7492B-EB25-4945-AE37-21BB35287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7251D-55BD-4B20-A525-4475CD56B7CA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9239C-7B9E-45FA-A154-83899657D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87D5-5972-4FFC-8F0B-77D268B28A96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9FE9B-3D19-4662-9EA1-EF2D9DDAE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D1BBF-4180-4955-821F-5A1644F51BD4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E748-8971-4BA0-AC45-F3A765602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BB716-CE70-41C8-B99E-D495C39BFD5E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95D80-9285-49F6-A3B1-0A04680C5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B1014-7182-47E1-8F2A-E44DDD42FFC1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D6804-D39C-4F17-A331-352837669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1082E-3FA0-4978-A538-7E8DF7235E8A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77C8D-F80E-4083-B8B4-9A4CEF615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3CFDA-35A8-453A-8439-D25FA5B3770B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26599-1E04-4863-AD1B-24D3D43A6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3A4514-AEEC-4A1C-8E9A-4946FF08A025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0EB7F6-DDD5-4CCB-B445-C2EBB61E8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9" r:id="rId2"/>
    <p:sldLayoutId id="2147483888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9" r:id="rId9"/>
    <p:sldLayoutId id="2147483885" r:id="rId10"/>
    <p:sldLayoutId id="214748388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fp.crc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етевая папка Токмакова Владимира\Презентации\главная\Irkutsk-oblast-and-Ust-Orda-Buryat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60648"/>
            <a:ext cx="6264696" cy="626469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55576" y="616530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Служба по контролю и надзору в сфере образования Иркутской области 23 апреля 2020 года</a:t>
            </a:r>
            <a:endParaRPr lang="ru-RU" sz="1400" b="1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3039" y="2492896"/>
            <a:ext cx="86409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Предоставление государственной услуги по лицензированию образовательной деятельности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(Переоформление приложения к лицензии на осуществление образовательной деятельности в связи с дополнением сведениями о новых образовательных программах)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8064" y="4773910"/>
            <a:ext cx="37444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Марина Александровна Духанина,</a:t>
            </a:r>
          </a:p>
          <a:p>
            <a:pPr algn="just"/>
            <a:r>
              <a:rPr lang="ru-RU" sz="1600" dirty="0"/>
              <a:t>начальник отдела </a:t>
            </a:r>
            <a:r>
              <a:rPr lang="ru-RU" sz="1600" dirty="0" smtClean="0"/>
              <a:t>лицензирования образовательной деятельности </a:t>
            </a:r>
            <a:br>
              <a:rPr lang="ru-RU" sz="1600" dirty="0" smtClean="0"/>
            </a:br>
            <a:r>
              <a:rPr lang="ru-RU" sz="1600" dirty="0" smtClean="0"/>
              <a:t>и лицензионного контроля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47492B-EB25-4945-AE37-21BB352875E0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467544" y="594399"/>
            <a:ext cx="8424936" cy="5942925"/>
          </a:xfrm>
        </p:spPr>
        <p:txBody>
          <a:bodyPr/>
          <a:lstStyle/>
          <a:p>
            <a:pPr algn="ctr">
              <a:buNone/>
            </a:pPr>
            <a:endParaRPr lang="ru-RU" sz="1600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для образовательных учреждений </a:t>
            </a:r>
            <a:b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подготовке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документов на переоформление действующей лицензии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40"/>
              </a:spcBef>
              <a:spcAft>
                <a:spcPts val="54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ПРОФИЛАКТИКА!!!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08651" y="1217401"/>
            <a:ext cx="78314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3620" marR="0" lvl="0" indent="-56642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020266"/>
            <a:ext cx="8784976" cy="39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47492B-EB25-4945-AE37-21BB352875E0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467544" y="594399"/>
            <a:ext cx="8424936" cy="5942925"/>
          </a:xfrm>
        </p:spPr>
        <p:txBody>
          <a:bodyPr/>
          <a:lstStyle/>
          <a:p>
            <a:pPr algn="ctr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по соблюдению обязательных требований законодательства Российской Федерации в сфере образования при лицензировании образовательной деятельности</a:t>
            </a:r>
            <a:endParaRPr lang="ru-RU" sz="2000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40"/>
              </a:spcBef>
              <a:spcAft>
                <a:spcPts val="54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ПРОФИЛАКТИКА!!!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08651" y="1217401"/>
            <a:ext cx="78314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3620" marR="0" lvl="0" indent="-56642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628800"/>
            <a:ext cx="8784976" cy="45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0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359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8"/>
          <p:cNvCxnSpPr>
            <a:cxnSpLocks noChangeShapeType="1"/>
          </p:cNvCxnSpPr>
          <p:nvPr/>
        </p:nvCxnSpPr>
        <p:spPr bwMode="auto">
          <a:xfrm>
            <a:off x="213519" y="838301"/>
            <a:ext cx="7166793" cy="1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</p:cxnSp>
      <p:pic>
        <p:nvPicPr>
          <p:cNvPr id="21" name="Рисунок 6" descr="эмблема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296" y="164257"/>
            <a:ext cx="15430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Текст 6"/>
          <p:cNvSpPr txBox="1">
            <a:spLocks/>
          </p:cNvSpPr>
          <p:nvPr/>
        </p:nvSpPr>
        <p:spPr>
          <a:xfrm>
            <a:off x="827584" y="3861048"/>
            <a:ext cx="7417320" cy="20162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Наши контакты:</a:t>
            </a:r>
            <a:r>
              <a:rPr lang="en-US" b="1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г. Иркутск, ул. Депутатская, д.33</a:t>
            </a:r>
            <a:br>
              <a:rPr lang="ru-RU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кабинет 107: </a:t>
            </a:r>
            <a:r>
              <a:rPr lang="en-US" b="1" i="1" dirty="0" smtClean="0">
                <a:solidFill>
                  <a:schemeClr val="tx1"/>
                </a:solidFill>
                <a:latin typeface="+mn-lt"/>
              </a:rPr>
              <a:t>8(3952)</a:t>
            </a: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53-23-46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кабинет 101: 8(3952) 53-81-40 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51520" y="2349500"/>
            <a:ext cx="8640959" cy="58578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atin typeface="+mn-lt"/>
                <a:cs typeface="+mn-cs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2847492B-EB25-4945-AE37-21BB352875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265212" y="671230"/>
            <a:ext cx="8699276" cy="5638090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</a:rPr>
              <a:t>	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37027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N! B!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Лицензия!!!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416801"/>
              </p:ext>
            </p:extLst>
          </p:nvPr>
        </p:nvGraphicFramePr>
        <p:xfrm>
          <a:off x="222362" y="355974"/>
          <a:ext cx="8784976" cy="6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2136">
                  <a:extLst>
                    <a:ext uri="{9D8B030D-6E8A-4147-A177-3AD203B41FA5}">
                      <a16:colId xmlns:a16="http://schemas.microsoft.com/office/drawing/2014/main" val="2338581888"/>
                    </a:ext>
                  </a:extLst>
                </a:gridCol>
                <a:gridCol w="4112840">
                  <a:extLst>
                    <a:ext uri="{9D8B030D-6E8A-4147-A177-3AD203B41FA5}">
                      <a16:colId xmlns:a16="http://schemas.microsoft.com/office/drawing/2014/main" val="3875978183"/>
                    </a:ext>
                  </a:extLst>
                </a:gridCol>
              </a:tblGrid>
              <a:tr h="1397274">
                <a:tc>
                  <a:txBody>
                    <a:bodyPr/>
                    <a:lstStyle/>
                    <a:p>
                      <a:pPr marL="2286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lang="ru-RU" dirty="0" smtClean="0"/>
                        <a:t>Закрытый перечень оснований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закона Российской Федерации от 4 мая 2011 года № 99-ФЗ «О лицензировании отдельных видов деятельности»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 Инструкция пользователя АКНДПП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N!</a:t>
                      </a:r>
                      <a:r>
                        <a:rPr lang="en-US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B! </a:t>
                      </a:r>
                      <a:r>
                        <a:rPr lang="ru-RU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</a:t>
                      </a:r>
                      <a:r>
                        <a:rPr lang="ru-RU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ошаговая иллюстрированная  инструкция скачивается!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Вход в систему через </a:t>
                      </a:r>
                      <a:br>
                        <a:rPr lang="ru-RU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</a:br>
                      <a:r>
                        <a:rPr lang="ru-RU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сайт службы!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(Логин и пароль присваивается </a:t>
                      </a:r>
                      <a:br>
                        <a:rPr lang="ru-RU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</a:br>
                      <a:r>
                        <a:rPr lang="ru-RU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на портале «</a:t>
                      </a:r>
                      <a:r>
                        <a:rPr lang="ru-RU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Госуслуги</a:t>
                      </a:r>
                      <a:r>
                        <a:rPr lang="ru-RU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» </a:t>
                      </a:r>
                      <a:br>
                        <a:rPr lang="ru-RU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</a:br>
                      <a:r>
                        <a:rPr lang="ru-RU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или по запросу заявителя службой)</a:t>
                      </a:r>
                    </a:p>
                    <a:p>
                      <a:pPr algn="ctr"/>
                      <a:endParaRPr lang="ru-RU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147589"/>
                  </a:ext>
                </a:extLst>
              </a:tr>
              <a:tr h="5709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Лицензирование образовательной деятельности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147040"/>
                  </a:ext>
                </a:extLst>
              </a:tr>
              <a:tr h="441719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Переоформление лицензии</a:t>
                      </a:r>
                      <a:r>
                        <a:rPr lang="ru-RU" sz="1600" baseline="0" dirty="0" smtClean="0"/>
                        <a:t> (приложения </a:t>
                      </a:r>
                      <a:br>
                        <a:rPr lang="ru-RU" sz="1600" baseline="0" dirty="0" smtClean="0"/>
                      </a:br>
                      <a:r>
                        <a:rPr lang="ru-RU" sz="1600" baseline="0" dirty="0" smtClean="0"/>
                        <a:t>к лицензии):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Изменение наименования организации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Изменение места нахождения организации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Дополнение сведениями о новом адресе места осуществления образовательной деятельности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Дополнение сведениями о новой образовательной программе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Прекращение реализации образовательной программы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Прекращение реализации образовательной программы по одному из адресов мест осуществления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Реорганизация учреждения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Прекращение деятельности учреждения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Выдача дубликата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314129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983" y="4085009"/>
            <a:ext cx="3744416" cy="245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1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47492B-EB25-4945-AE37-21BB352875E0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467544" y="594399"/>
            <a:ext cx="8424936" cy="5942925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</a:rPr>
              <a:t>	</a:t>
            </a:r>
          </a:p>
          <a:p>
            <a:pPr algn="just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Опись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представленных документов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Заявление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Реквизиты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документов, подтверждающих наличие у лицензиата на праве собственности или ином законном основании зданий, строений, сооружений, помещений и территорий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каждом из мест осуществления образовательной деятельности, а также копии правоустанавливающих документов в случае, если права на указанные здания, строения, сооружения, помещения и территории и сделки с ними не подлежат обязательной государственной регистрации в соответствии с законодательством Российской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</a:p>
          <a:p>
            <a:pPr marL="46037" indent="0" algn="just">
              <a:buNone/>
            </a:pP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N!B!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Предоставление сведений о кадастровых номерах на здание и земельный участок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Подписанная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руководителем организации, осуществляющей образовательную деятельность, справка о материально-техническом обеспечении образовательной деятельности по образовательным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программам</a:t>
            </a:r>
          </a:p>
          <a:p>
            <a:pPr algn="just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N!B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Предоставляются сведения о помещениях, используемых для реализации заявленных программ, не игнорировать столбец раздела 3, в котором указывается перечень используемого при осуществлении образовательной деятельности оборудования!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60648"/>
            <a:ext cx="91450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Документы, представляемые в службу по контролю и надзору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сфере образования Иркутской области для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переоформления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лицензии на осуществление образовательной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деятельности в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связи с дополнением сведениями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новых образовательных программах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0607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47492B-EB25-4945-AE37-21BB352875E0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467544" y="594400"/>
            <a:ext cx="8424936" cy="5942925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</a:rPr>
              <a:t>	</a:t>
            </a:r>
          </a:p>
          <a:p>
            <a:pPr algn="just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Подписанная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руководителем организации, осуществляющей образовательную деятельность, справка о наличии разработанных и утвержденных организацией, осуществляющей образовательную деятельность, образовательных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</a:p>
          <a:p>
            <a:pPr algn="just">
              <a:buNone/>
            </a:pP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N!B! Приказ Министерства Просвещения РФ от 9 ноября 2018 года № 196 «Об утверждении Порядка организации и осуществления образовательной деятельности по дополнительным общеобразовательным программам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Подписанная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руководителем организации, осуществляющей образовательную деятельность, справка о педагогических и научных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работниках</a:t>
            </a:r>
          </a:p>
          <a:p>
            <a:pPr algn="just">
              <a:buNone/>
            </a:pP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N!B!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Предоставляются сведения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педагогических кадрах, реализующих новую образовательную программу!</a:t>
            </a: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Подписанная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руководителем организации, осуществляющей образовательную деятельность, справка о наличии печатных и (или) электронных образовательных и информационных ресурсов, а также справка о наличии условий для функционирования электронной информационно-образовательной среды (при наличии образовательных программ с применением исключительно электронного обучения, дистанционных образовательных технологий)</a:t>
            </a:r>
          </a:p>
          <a:p>
            <a:pPr algn="just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60648"/>
            <a:ext cx="91450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Документы, представляемые в службу по контролю и надзору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сфере образования Иркутской области для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переоформления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лицензии на осуществление образовательной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деятельности в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связи с дополнением сведениями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новых образовательных программах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4329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47492B-EB25-4945-AE37-21BB352875E0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467544" y="594399"/>
            <a:ext cx="8424936" cy="5942925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</a:rPr>
              <a:t>	</a:t>
            </a:r>
          </a:p>
          <a:p>
            <a:pPr algn="just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Реквизиты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выданного в установленном порядке санитарно-эпидемиологического заключения о соответствии санитарным правилам зданий, строений, сооружений, помещений, оборудования и иного имущества, необходимых для осуществления образовательной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algn="just">
              <a:buNone/>
            </a:pP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N!B!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заключении прописывается:</a:t>
            </a:r>
          </a:p>
          <a:p>
            <a:pPr algn="just">
              <a:buNone/>
            </a:pP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Реализация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дополнительных общеобразовательных программ - дополнительных общеразвивающих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 (в соответствии с Положением о лицензировании образовательной деятельности (утв. Постановлением Правительства РФ от 28.10.2015 </a:t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966));</a:t>
            </a:r>
          </a:p>
          <a:p>
            <a:pPr algn="just">
              <a:buNone/>
            </a:pP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СанПиН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2.4.4.3172-14 «Санитарно-эпидемиологические требования к устройству, содержанию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организации режима работы образовательных организаций дополнительного образования детей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Реквизиты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заключения о соответствии объекта защиты обязательным требованиям пожарной безопасности при осуществлении образовательной деятельности (в случае если лицензиатом является образовательная организация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N!B!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Уточнить, является ли заключение действующим и будет ли оно подтверждено </a:t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результате межведомственного взаимодействия?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260648"/>
            <a:ext cx="91450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Документы, представляемые в службу по контролю и надзору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сфере образования Иркутской области для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переоформления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лицензии на осуществление образовательной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деятельности в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связи с дополнением сведениями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новых образовательных программах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017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47492B-EB25-4945-AE37-21BB352875E0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467544" y="594399"/>
            <a:ext cx="8424936" cy="5942925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</a:rPr>
              <a:t>	</a:t>
            </a:r>
          </a:p>
          <a:p>
            <a:pPr algn="just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94398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санитарно-эпидемиологических заключений Роспотребнадзора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://fp.crc.ru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санитарно-эпидемиологических заключений о соответствии (несоответствии) видов деятельности (работ, услуг) требованиям государственных санитарно-эпидемиологических правил и нормативов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747843"/>
            <a:ext cx="8924544" cy="375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7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47492B-EB25-4945-AE37-21BB352875E0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467544" y="594399"/>
            <a:ext cx="8424936" cy="5942925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</a:rPr>
              <a:t>	</a:t>
            </a:r>
          </a:p>
          <a:p>
            <a:pPr algn="just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60648"/>
            <a:ext cx="87129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РЕГЛАМЕНТ ПРЕДОСТАВЛЕНИЯ ГОСУДАРСТВЕННОЙ УСЛУГИ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(30 рабочих дней!)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Регистрация заявления 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(1 рабочий день!)</a:t>
            </a: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>
              <a:buFontTx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роверка полноты и правильности заполнения предоставленных документов, уведомление о принятии документов к рассмотрению, издание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распоряжения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проведение внеплановой документарной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проверки 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(3 рабочих дня!)</a:t>
            </a:r>
          </a:p>
          <a:p>
            <a:pPr marL="457200" indent="-457200" algn="ctr">
              <a:buFontTx/>
              <a:buAutoNum type="arabicPeriod"/>
              <a:defRPr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>
              <a:buFontTx/>
              <a:buAutoNum type="arabicPeriod"/>
              <a:defRPr/>
            </a:pP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>
              <a:buFontTx/>
              <a:buAutoNum type="arabicPeriod"/>
              <a:defRPr/>
            </a:pP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>
              <a:buFontTx/>
              <a:buAutoNum type="arabicPeriod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Внеплановая документарная проверка: межведомственные запросы с целью подтверждения достоверности предоставленных лицензиатом сведений </a:t>
            </a:r>
            <a:b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(10-15 рабочих дней!)</a:t>
            </a:r>
          </a:p>
          <a:p>
            <a:pPr marL="457200" indent="-457200" algn="ctr">
              <a:buFontTx/>
              <a:buAutoNum type="arabicPeriod"/>
              <a:defRPr/>
            </a:pP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437696" y="1855306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517884" y="4077072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444388" y="6164317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0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47492B-EB25-4945-AE37-21BB352875E0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467544" y="594399"/>
            <a:ext cx="8424936" cy="5942925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</a:rPr>
              <a:t>	</a:t>
            </a:r>
          </a:p>
          <a:p>
            <a:pPr algn="just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60648"/>
            <a:ext cx="871296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РЕГЛАМЕНТ ПРЕДОСТАВЛЕНИЯ ГОСУДАРСТВЕННОЙ УСЛУГИ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14124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(30 рабочих дней!)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4. Внеплановая выездная проверка с целью подтверждения соответствия лицензиата лицензионным требованиям и условиям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(1 рабочий день?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(учитывается территориальное расположение учреждения)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Срок проведения согласуется с лицензиатом!)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5. Оформление документов: внесение сведений 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государственные системы, издание распоряжения 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 переоформления приложения к лицензии, печать приложения 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(4 рабочих дня)</a:t>
            </a: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Фактический срок предоставления государственной</a:t>
            </a:r>
            <a:r>
              <a:rPr kumimoji="0" lang="ru-RU" sz="2000" b="1" i="1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услуги </a:t>
            </a:r>
            <a:b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– 24 рабочих дня!!!</a:t>
            </a: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482084" y="2506653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35996" y="4275550"/>
            <a:ext cx="484632" cy="873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17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47492B-EB25-4945-AE37-21BB352875E0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467544" y="594399"/>
            <a:ext cx="8424936" cy="5942925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</a:rPr>
              <a:t>	</a:t>
            </a:r>
          </a:p>
          <a:p>
            <a:pPr algn="just">
              <a:buNone/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Предоставление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недостоверной информации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указанной в заявлении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прилагаемых к нему документах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(устанавливается в ходе внеплановой документарной проверки)</a:t>
            </a:r>
          </a:p>
          <a:p>
            <a:pPr algn="just"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Установление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ходе внеплановой выездной проверки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несоответствия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лицензиата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лицензионным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требованиям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условиям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 заявленным программам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6037" indent="0">
              <a:buNone/>
            </a:pP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(пункт 2 части 7 статьи 14 Федерального закона Российской Федерации от 4 мая 2011 года № 99-ФЗ «О лицензировании отдельных видов деятельности»)</a:t>
            </a:r>
          </a:p>
          <a:p>
            <a:pPr algn="just">
              <a:buNone/>
            </a:pP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60648"/>
            <a:ext cx="9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Основания для отказа в предоставлении государственной услуги: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1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на 12.10.12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на 12.10.12</Template>
  <TotalTime>771</TotalTime>
  <Words>1002</Words>
  <Application>Microsoft Office PowerPoint</Application>
  <PresentationFormat>Экран (4:3)</PresentationFormat>
  <Paragraphs>116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Georgia</vt:lpstr>
      <vt:lpstr>Times New Roman</vt:lpstr>
      <vt:lpstr>Trebuchet MS</vt:lpstr>
      <vt:lpstr>Шаблон на 12.10.12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obrnadzor38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 А. Токмаков</dc:creator>
  <cp:lastModifiedBy>Кустова Жанна Геннадьевна</cp:lastModifiedBy>
  <cp:revision>137</cp:revision>
  <cp:lastPrinted>2019-03-27T04:27:14Z</cp:lastPrinted>
  <dcterms:created xsi:type="dcterms:W3CDTF">2012-10-11T02:11:58Z</dcterms:created>
  <dcterms:modified xsi:type="dcterms:W3CDTF">2020-04-24T06:13:38Z</dcterms:modified>
</cp:coreProperties>
</file>